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61" r:id="rId10"/>
    <p:sldId id="269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528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536" y="1602025"/>
            <a:ext cx="8100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Cliquez</a:t>
            </a:r>
            <a:r>
              <a:rPr lang="en-US" sz="4000" kern="0" dirty="0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kern="0" dirty="0" err="1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ici</a:t>
            </a:r>
            <a:r>
              <a:rPr lang="en-US" sz="4000" kern="0" dirty="0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pour </a:t>
            </a:r>
            <a:r>
              <a:rPr lang="en-US" sz="4000" kern="0" dirty="0" err="1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ajouter</a:t>
            </a:r>
            <a:r>
              <a:rPr lang="en-US" sz="4000" kern="0" dirty="0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un </a:t>
            </a:r>
            <a:r>
              <a:rPr lang="en-US" sz="4000" kern="0" dirty="0" err="1" smtClean="0">
                <a:solidFill>
                  <a:srgbClr val="24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titre</a:t>
            </a:r>
            <a:endParaRPr lang="en-US" sz="3600" kern="0" dirty="0">
              <a:solidFill>
                <a:srgbClr val="2448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4505325" cy="546100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962525" y="273049"/>
            <a:ext cx="4075113" cy="546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095374"/>
            <a:ext cx="4505325" cy="463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7668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3243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11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8910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751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1"/>
            <a:ext cx="8229600" cy="4152900"/>
          </a:xfrm>
        </p:spPr>
        <p:txBody>
          <a:bodyPr vert="eaVert"/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449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689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468937"/>
          </a:xfrm>
        </p:spPr>
        <p:txBody>
          <a:bodyPr vert="eaVert"/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46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40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 descr="WALLONIA_AWEX_ECHELLE_2SU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204" y="2182463"/>
            <a:ext cx="3021770" cy="2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2665834" cy="341208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1"/>
            <a:ext cx="8229600" cy="384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fr-BE" sz="2400" dirty="0" err="1" smtClean="0">
                <a:solidFill>
                  <a:srgbClr val="244877"/>
                </a:solidFill>
                <a:latin typeface="Arial Rounded MT Bold" panose="020F0704030504030204" pitchFamily="34" charset="0"/>
              </a:rPr>
              <a:t>Wallonia</a:t>
            </a:r>
            <a:r>
              <a:rPr lang="fr-BE" sz="2400" dirty="0" smtClean="0">
                <a:solidFill>
                  <a:srgbClr val="244877"/>
                </a:solidFill>
                <a:latin typeface="Arial Rounded MT Bold" panose="020F0704030504030204" pitchFamily="34" charset="0"/>
              </a:rPr>
              <a:t> Export &amp; </a:t>
            </a:r>
            <a:r>
              <a:rPr lang="fr-BE" sz="2400" dirty="0" err="1" smtClean="0">
                <a:solidFill>
                  <a:srgbClr val="244877"/>
                </a:solidFill>
                <a:latin typeface="Arial Rounded MT Bold" panose="020F0704030504030204" pitchFamily="34" charset="0"/>
              </a:rPr>
              <a:t>Investment</a:t>
            </a:r>
            <a:r>
              <a:rPr lang="fr-BE" sz="2400" dirty="0" smtClean="0">
                <a:solidFill>
                  <a:srgbClr val="244877"/>
                </a:solidFill>
                <a:latin typeface="Arial Rounded MT Bold" panose="020F0704030504030204" pitchFamily="34" charset="0"/>
              </a:rPr>
              <a:t> Agency</a:t>
            </a:r>
          </a:p>
          <a:p>
            <a:pPr algn="l" fontAlgn="auto">
              <a:spcAft>
                <a:spcPts val="0"/>
              </a:spcAft>
            </a:pPr>
            <a:r>
              <a:rPr lang="fr-BE" sz="1800" dirty="0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Namur Office Park</a:t>
            </a:r>
          </a:p>
          <a:p>
            <a:pPr algn="l" fontAlgn="auto">
              <a:spcAft>
                <a:spcPts val="0"/>
              </a:spcAft>
            </a:pPr>
            <a:r>
              <a:rPr lang="fr-BE" sz="1800" dirty="0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Avenue des Dessus de </a:t>
            </a:r>
            <a:r>
              <a:rPr lang="fr-BE" sz="1800" dirty="0" err="1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Lives</a:t>
            </a:r>
            <a:r>
              <a:rPr lang="fr-BE" sz="1800" dirty="0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, 6</a:t>
            </a:r>
          </a:p>
          <a:p>
            <a:pPr algn="l" fontAlgn="auto">
              <a:spcAft>
                <a:spcPts val="0"/>
              </a:spcAft>
            </a:pPr>
            <a:r>
              <a:rPr lang="fr-BE" sz="1800" dirty="0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B-5101 Loyers (Namur) – BELGIUM</a:t>
            </a:r>
          </a:p>
          <a:p>
            <a:pPr fontAlgn="auto">
              <a:spcAft>
                <a:spcPts val="0"/>
              </a:spcAft>
            </a:pPr>
            <a:endParaRPr lang="fr-BE" sz="1800" dirty="0" smtClean="0">
              <a:solidFill>
                <a:srgbClr val="2C6596"/>
              </a:solidFill>
              <a:latin typeface="Arial Rounded MT Bold" panose="020F0704030504030204" pitchFamily="34" charset="0"/>
            </a:endParaRPr>
          </a:p>
          <a:p>
            <a:pPr algn="r" fontAlgn="auto">
              <a:spcAft>
                <a:spcPts val="0"/>
              </a:spcAft>
            </a:pPr>
            <a:r>
              <a:rPr lang="fr-BE" sz="1800" dirty="0" smtClean="0">
                <a:solidFill>
                  <a:srgbClr val="2C6596"/>
                </a:solidFill>
                <a:latin typeface="Arial Rounded MT Bold" panose="020F0704030504030204" pitchFamily="34" charset="0"/>
              </a:rPr>
              <a:t>Tel. : +32 81 33 28 50 | Fax : +32 81 33 28 69</a:t>
            </a:r>
          </a:p>
          <a:p>
            <a:pPr algn="r" fontAlgn="auto">
              <a:spcAft>
                <a:spcPts val="0"/>
              </a:spcAft>
            </a:pPr>
            <a:r>
              <a:rPr lang="fr-BE" sz="1800" dirty="0" smtClean="0">
                <a:solidFill>
                  <a:srgbClr val="BB581B"/>
                </a:solidFill>
                <a:latin typeface="Arial Rounded MT Bold" panose="020F0704030504030204" pitchFamily="34" charset="0"/>
              </a:rPr>
              <a:t>welcome@investinwallonia.be</a:t>
            </a:r>
          </a:p>
          <a:p>
            <a:pPr algn="r" fontAlgn="auto">
              <a:spcAft>
                <a:spcPts val="0"/>
              </a:spcAft>
            </a:pPr>
            <a:r>
              <a:rPr lang="fr-BE" sz="1800" dirty="0" smtClean="0">
                <a:solidFill>
                  <a:srgbClr val="BB581B"/>
                </a:solidFill>
                <a:latin typeface="Arial Rounded MT Bold" panose="020F0704030504030204" pitchFamily="34" charset="0"/>
              </a:rPr>
              <a:t>www.investinwallonia.be</a:t>
            </a:r>
          </a:p>
          <a:p>
            <a:pPr fontAlgn="auto">
              <a:spcAft>
                <a:spcPts val="0"/>
              </a:spcAft>
            </a:pPr>
            <a:endParaRPr lang="fr-BE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9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3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359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1529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34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59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59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85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633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  <p:pic>
        <p:nvPicPr>
          <p:cNvPr id="5" name="Image 4" descr="Capture d’écran 2013-10-11 à 21.5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49" y="419100"/>
            <a:ext cx="3087591" cy="4224538"/>
          </a:xfrm>
          <a:prstGeom prst="rect">
            <a:avLst/>
          </a:prstGeom>
        </p:spPr>
      </p:pic>
      <p:pic>
        <p:nvPicPr>
          <p:cNvPr id="6" name="Image 5" descr="FEEL_INSPIRED_ECHELLE_2SU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4737100"/>
            <a:ext cx="4978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432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70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56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599D-C0E5-433F-BD53-FE33281824F4}" type="datetimeFigureOut">
              <a:rPr lang="fr-BE" smtClean="0"/>
              <a:t>2/06/2016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6FAE-B188-49EE-8724-505E3E9488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34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09" y="3120412"/>
            <a:ext cx="5381395" cy="37649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fr-BE" dirty="0" smtClean="0"/>
              <a:t>La Wallonie en un </a:t>
            </a:r>
            <a:r>
              <a:rPr lang="fr-BE" smtClean="0"/>
              <a:t>coup d’œil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1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3200" dirty="0"/>
              <a:t>Une grande qualité de vie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0" y="980728"/>
            <a:ext cx="4320480" cy="4753323"/>
          </a:xfrm>
        </p:spPr>
        <p:txBody>
          <a:bodyPr>
            <a:normAutofit/>
          </a:bodyPr>
          <a:lstStyle/>
          <a:p>
            <a:r>
              <a:rPr lang="fr-BE" sz="2000" dirty="0"/>
              <a:t>Des </a:t>
            </a:r>
            <a:r>
              <a:rPr lang="fr-BE" sz="2000" dirty="0" smtClean="0"/>
              <a:t>artistes, créateurs, sportifs </a:t>
            </a:r>
            <a:r>
              <a:rPr lang="fr-BE" sz="2000" dirty="0"/>
              <a:t>régulièrement récompensés </a:t>
            </a:r>
          </a:p>
          <a:p>
            <a:r>
              <a:rPr lang="fr-BE" sz="2000" dirty="0"/>
              <a:t>La Wallonie : haut lieu de la gastronomie</a:t>
            </a:r>
          </a:p>
          <a:p>
            <a:r>
              <a:rPr lang="fr-BE" sz="2000" dirty="0"/>
              <a:t>U</a:t>
            </a:r>
            <a:r>
              <a:rPr lang="fr-BE" sz="2000" dirty="0" smtClean="0"/>
              <a:t>ne </a:t>
            </a:r>
            <a:r>
              <a:rPr lang="fr-BE" sz="2000" dirty="0"/>
              <a:t>communauté riche de créateurs innovants et </a:t>
            </a:r>
            <a:r>
              <a:rPr lang="fr-BE" sz="2000" dirty="0" smtClean="0"/>
              <a:t>ambitieux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06569" cy="46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0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491" y="472689"/>
            <a:ext cx="4351243" cy="49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fr-BE" sz="2800" b="1" dirty="0"/>
              <a:t>WALLONIE – Informations </a:t>
            </a:r>
            <a:r>
              <a:rPr lang="fr-BE" sz="2800" b="1" dirty="0" smtClean="0"/>
              <a:t>générales</a:t>
            </a:r>
            <a:endParaRPr lang="fr-BE" sz="2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3717224" y="925921"/>
            <a:ext cx="2391963" cy="1728192"/>
            <a:chOff x="323528" y="908720"/>
            <a:chExt cx="2391963" cy="172819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23528" y="908720"/>
              <a:ext cx="2376264" cy="172819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2000" dirty="0" smtClean="0"/>
                <a:t>SUPERFICIE</a:t>
              </a:r>
              <a:r>
                <a:rPr lang="fr-BE" dirty="0" smtClean="0"/>
                <a:t>:</a:t>
              </a:r>
            </a:p>
            <a:p>
              <a:r>
                <a:rPr lang="fr-BE" sz="1600" dirty="0" smtClean="0"/>
                <a:t>16,844.3 Km²</a:t>
              </a:r>
            </a:p>
            <a:p>
              <a:r>
                <a:rPr lang="fr-BE" sz="1600" dirty="0" smtClean="0"/>
                <a:t>(55,2%  du territoire belge)</a:t>
              </a:r>
              <a:endParaRPr lang="fr-BE" sz="1600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4976" y="947751"/>
              <a:ext cx="920515" cy="535537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e 7"/>
          <p:cNvGrpSpPr/>
          <p:nvPr/>
        </p:nvGrpSpPr>
        <p:grpSpPr>
          <a:xfrm>
            <a:off x="647564" y="3861048"/>
            <a:ext cx="2916324" cy="1800200"/>
            <a:chOff x="3059832" y="836712"/>
            <a:chExt cx="2808312" cy="18002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059832" y="908720"/>
              <a:ext cx="2808312" cy="172819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2000" dirty="0" smtClean="0"/>
                <a:t>POPULATION </a:t>
              </a:r>
              <a:r>
                <a:rPr lang="fr-BE" sz="1600" dirty="0" smtClean="0"/>
                <a:t>:</a:t>
              </a:r>
            </a:p>
            <a:p>
              <a:r>
                <a:rPr lang="fr-BE" sz="1600" dirty="0" smtClean="0"/>
                <a:t>3,576,325 habitants</a:t>
              </a:r>
            </a:p>
            <a:p>
              <a:r>
                <a:rPr lang="fr-BE" sz="1600" dirty="0" smtClean="0"/>
                <a:t>(32,1%  de la population belge)</a:t>
              </a:r>
              <a:endParaRPr lang="fr-BE" sz="1600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1003" y="836712"/>
              <a:ext cx="457141" cy="711303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e 10"/>
          <p:cNvGrpSpPr/>
          <p:nvPr/>
        </p:nvGrpSpPr>
        <p:grpSpPr>
          <a:xfrm>
            <a:off x="6228184" y="803176"/>
            <a:ext cx="2376264" cy="1833736"/>
            <a:chOff x="6084168" y="803176"/>
            <a:chExt cx="2376264" cy="183373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6084168" y="908720"/>
              <a:ext cx="2376264" cy="172819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2400" dirty="0" smtClean="0"/>
                <a:t>PIB</a:t>
              </a:r>
              <a:r>
                <a:rPr lang="fr-BE" dirty="0" smtClean="0"/>
                <a:t>:</a:t>
              </a:r>
            </a:p>
            <a:p>
              <a:r>
                <a:rPr lang="fr-BE" sz="1600" dirty="0" smtClean="0"/>
                <a:t>€ 88 Milliards*</a:t>
              </a:r>
            </a:p>
            <a:p>
              <a:r>
                <a:rPr lang="fr-BE" sz="1600" dirty="0" smtClean="0"/>
                <a:t>(23%  du PIB belge)</a:t>
              </a:r>
            </a:p>
            <a:p>
              <a:endParaRPr lang="fr-BE" sz="1600" dirty="0" smtClean="0"/>
            </a:p>
            <a:p>
              <a:pPr algn="r"/>
              <a:r>
                <a:rPr lang="fr-BE" sz="1050" dirty="0" smtClean="0"/>
                <a:t>* En 2012</a:t>
              </a:r>
              <a:endParaRPr lang="fr-BE" sz="1050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8824" y="803176"/>
              <a:ext cx="609600" cy="609600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Rectangle à coins arrondis 13"/>
          <p:cNvSpPr/>
          <p:nvPr/>
        </p:nvSpPr>
        <p:spPr>
          <a:xfrm>
            <a:off x="3807234" y="2814292"/>
            <a:ext cx="4797214" cy="20157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/>
              <a:t>INFRASTRUCTURES:</a:t>
            </a:r>
          </a:p>
          <a:p>
            <a:r>
              <a:rPr lang="fr-BE" sz="1600" dirty="0" smtClean="0"/>
              <a:t>Voies navigables : 	741km </a:t>
            </a:r>
          </a:p>
          <a:p>
            <a:r>
              <a:rPr lang="fr-BE" sz="1600" dirty="0" smtClean="0"/>
              <a:t>Rail: 		1,605 </a:t>
            </a:r>
            <a:r>
              <a:rPr lang="fr-BE" sz="1600" dirty="0"/>
              <a:t>km </a:t>
            </a:r>
            <a:endParaRPr lang="fr-BE" sz="1600" dirty="0" smtClean="0"/>
          </a:p>
          <a:p>
            <a:r>
              <a:rPr lang="fr-BE" sz="1600" dirty="0" smtClean="0"/>
              <a:t>Routes : 		81,207 km </a:t>
            </a:r>
          </a:p>
          <a:p>
            <a:r>
              <a:rPr lang="fr-BE" sz="1600" dirty="0" smtClean="0"/>
              <a:t>Aéroports :  - Brussels South Charleroi 	        Airport   </a:t>
            </a:r>
          </a:p>
          <a:p>
            <a:r>
              <a:rPr lang="fr-BE" sz="1600" dirty="0"/>
              <a:t> </a:t>
            </a:r>
            <a:r>
              <a:rPr lang="fr-BE" sz="1600" dirty="0" smtClean="0"/>
              <a:t>                       - </a:t>
            </a:r>
            <a:r>
              <a:rPr lang="fr-BE" sz="1600" dirty="0" err="1" smtClean="0"/>
              <a:t>Liege</a:t>
            </a:r>
            <a:r>
              <a:rPr lang="fr-BE" sz="1600" dirty="0" smtClean="0"/>
              <a:t> Airport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539552" y="925921"/>
            <a:ext cx="3024336" cy="2898964"/>
            <a:chOff x="323528" y="2834292"/>
            <a:chExt cx="3024336" cy="289896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323528" y="2834292"/>
              <a:ext cx="3024336" cy="2898964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2000" dirty="0" smtClean="0"/>
                <a:t>LOCALISATION</a:t>
              </a:r>
              <a:r>
                <a:rPr lang="fr-BE" sz="1600" dirty="0" smtClean="0"/>
                <a:t>:</a:t>
              </a:r>
            </a:p>
            <a:p>
              <a:r>
                <a:rPr lang="en-US" sz="1600" dirty="0" smtClean="0"/>
                <a:t>Pays </a:t>
              </a:r>
              <a:r>
                <a:rPr lang="en-US" sz="1600" dirty="0" err="1" smtClean="0"/>
                <a:t>voisins</a:t>
              </a:r>
              <a:r>
                <a:rPr lang="en-US" sz="1600" dirty="0" smtClean="0"/>
                <a:t> 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Pays-Bas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/>
                <a:t>Allemagne</a:t>
              </a:r>
              <a:endParaRPr lang="en-US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France</a:t>
              </a:r>
            </a:p>
            <a:p>
              <a:endParaRPr lang="en-US" sz="1600" dirty="0"/>
            </a:p>
            <a:p>
              <a:endParaRPr lang="en-US" sz="1600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fr-BE" dirty="0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3943225"/>
              <a:ext cx="2025197" cy="1643535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316" y="3142725"/>
            <a:ext cx="396000" cy="396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316" y="2708920"/>
            <a:ext cx="396000" cy="396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76" y="3142725"/>
            <a:ext cx="396000" cy="396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68" y="2708920"/>
            <a:ext cx="396000" cy="396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9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Au cœur de l’Europe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764704"/>
            <a:ext cx="5929746" cy="50405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796136" y="90872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Proximité de Bruxelles et des grandes institutions internationales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Au cœur d’un marché de 500 millions de consommateurs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Réseau routier le plus dense d’Europe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57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Au cœur de l’Europe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5534222" y="945301"/>
            <a:ext cx="3214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Plus de 200 parcs d’affaires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6 zones logistiques et 11 infrastructures multimodales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7 parcs scientifiques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429000"/>
            <a:ext cx="3096344" cy="232291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17030" y="3401505"/>
            <a:ext cx="40435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29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15213" y="3206747"/>
            <a:ext cx="40435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21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64718" y="3134739"/>
            <a:ext cx="40435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99637" y="2381717"/>
            <a:ext cx="40435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02176" y="2836038"/>
            <a:ext cx="40435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15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856" y="4897546"/>
            <a:ext cx="30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Nombre de parcs d'affaires gérés par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les 8 intercommunales de </a:t>
            </a:r>
            <a:r>
              <a:rPr lang="fr-B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développement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économique</a:t>
            </a:r>
            <a:endParaRPr lang="fr-B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98457" y="3387989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29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96640" y="3193231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21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46145" y="3121223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81064" y="2368201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83603" y="2822522"/>
            <a:ext cx="4578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15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" name="Picture 2" descr="\\ZYON2\Data\Homedirs\Marie\MISE A JOUR ET CREATION DOC\VISUELS\cartes\provinces-sans-fo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239" y="1006859"/>
            <a:ext cx="59123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Ellipse 50"/>
          <p:cNvSpPr>
            <a:spLocks noChangeAspect="1"/>
          </p:cNvSpPr>
          <p:nvPr/>
        </p:nvSpPr>
        <p:spPr>
          <a:xfrm>
            <a:off x="899592" y="2360186"/>
            <a:ext cx="316835" cy="31683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300" dirty="0"/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1778089" y="3125801"/>
            <a:ext cx="316835" cy="31683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1285555" y="2878859"/>
            <a:ext cx="190101" cy="1901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54" name="Ellipse 53"/>
          <p:cNvSpPr>
            <a:spLocks noChangeAspect="1"/>
          </p:cNvSpPr>
          <p:nvPr/>
        </p:nvSpPr>
        <p:spPr>
          <a:xfrm>
            <a:off x="2440393" y="3212976"/>
            <a:ext cx="285152" cy="28515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55" name="Ellipse 54"/>
          <p:cNvSpPr>
            <a:spLocks noChangeAspect="1"/>
          </p:cNvSpPr>
          <p:nvPr/>
        </p:nvSpPr>
        <p:spPr>
          <a:xfrm>
            <a:off x="2843808" y="2852936"/>
            <a:ext cx="95051" cy="95051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2987824" y="3331702"/>
            <a:ext cx="411886" cy="41188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4062025" y="2849965"/>
            <a:ext cx="760404" cy="760404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dirty="0" smtClean="0"/>
              <a:t>54</a:t>
            </a:r>
            <a:endParaRPr lang="fr-BE" sz="1400" dirty="0"/>
          </a:p>
        </p:txBody>
      </p:sp>
      <p:sp>
        <p:nvSpPr>
          <p:cNvPr id="58" name="Ellipse 57"/>
          <p:cNvSpPr>
            <a:spLocks noChangeAspect="1"/>
          </p:cNvSpPr>
          <p:nvPr/>
        </p:nvSpPr>
        <p:spPr>
          <a:xfrm>
            <a:off x="3653178" y="4149080"/>
            <a:ext cx="665354" cy="665354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dirty="0" smtClean="0"/>
              <a:t>48</a:t>
            </a:r>
            <a:endParaRPr lang="fr-BE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2890063" y="2699047"/>
            <a:ext cx="45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8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998457" y="3387989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29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396640" y="3193231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21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746145" y="3121223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81064" y="2368201"/>
            <a:ext cx="4578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23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183603" y="2822522"/>
            <a:ext cx="4578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/>
                </a:solidFill>
                <a:latin typeface="+mj-lt"/>
              </a:rPr>
              <a:t>15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Ellipse 64"/>
          <p:cNvSpPr>
            <a:spLocks noChangeAspect="1"/>
          </p:cNvSpPr>
          <p:nvPr/>
        </p:nvSpPr>
        <p:spPr>
          <a:xfrm>
            <a:off x="237118" y="4940680"/>
            <a:ext cx="151217" cy="15121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15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La Wallonie, créative &amp; innovante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4048" y="1196752"/>
            <a:ext cx="3888433" cy="4133850"/>
          </a:xfrm>
        </p:spPr>
        <p:txBody>
          <a:bodyPr>
            <a:normAutofit/>
          </a:bodyPr>
          <a:lstStyle/>
          <a:p>
            <a:r>
              <a:rPr lang="fr-BE" sz="2000" dirty="0" smtClean="0"/>
              <a:t>300 centres de recherche</a:t>
            </a:r>
          </a:p>
          <a:p>
            <a:r>
              <a:rPr lang="fr-BE" sz="2000" dirty="0" smtClean="0"/>
              <a:t>20 centres d’excellence </a:t>
            </a:r>
          </a:p>
          <a:p>
            <a:r>
              <a:rPr lang="fr-BE" sz="2000" dirty="0" smtClean="0"/>
              <a:t>7 parcs scientifiques et technologiques</a:t>
            </a:r>
          </a:p>
          <a:p>
            <a:r>
              <a:rPr lang="fr-BE" sz="2000" dirty="0" smtClean="0"/>
              <a:t>6 pôles de compétitivité</a:t>
            </a:r>
          </a:p>
          <a:p>
            <a:r>
              <a:rPr lang="fr-BE" sz="2000" dirty="0"/>
              <a:t>5 Prix Nobel </a:t>
            </a:r>
          </a:p>
          <a:p>
            <a:endParaRPr lang="fr-B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600" y="3789040"/>
            <a:ext cx="2779920" cy="18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24744"/>
            <a:ext cx="412729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>La Wallonie, créative &amp; innovante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779023"/>
            <a:ext cx="3960440" cy="4133850"/>
          </a:xfrm>
        </p:spPr>
        <p:txBody>
          <a:bodyPr>
            <a:normAutofit/>
          </a:bodyPr>
          <a:lstStyle/>
          <a:p>
            <a:r>
              <a:rPr lang="fr-BE" sz="2000" dirty="0" smtClean="0"/>
              <a:t>Une main d’œuvre productive et qualifiée</a:t>
            </a:r>
          </a:p>
          <a:p>
            <a:r>
              <a:rPr lang="fr-BE" sz="2000" dirty="0" smtClean="0"/>
              <a:t>Un système d’éducation et de formation rigoureux et varié</a:t>
            </a:r>
          </a:p>
          <a:p>
            <a:r>
              <a:rPr lang="fr-BE" sz="2000" dirty="0" smtClean="0"/>
              <a:t>Des designers, artistes et créateurs réputés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9" y="764704"/>
            <a:ext cx="4123921" cy="3093814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3" b="11650"/>
          <a:stretch/>
        </p:blipFill>
        <p:spPr bwMode="auto">
          <a:xfrm>
            <a:off x="4860032" y="4218994"/>
            <a:ext cx="3763880" cy="1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BE" sz="3200" dirty="0" smtClean="0"/>
              <a:t>Une tradition d’ouverture et de partage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980728"/>
            <a:ext cx="4392488" cy="47533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BE" sz="2000" dirty="0"/>
              <a:t>Un large éventail de mesures favorables aux </a:t>
            </a:r>
            <a:r>
              <a:rPr lang="fr-BE" sz="2000" dirty="0" smtClean="0"/>
              <a:t>entreprises</a:t>
            </a:r>
          </a:p>
          <a:p>
            <a:pPr>
              <a:spcBef>
                <a:spcPts val="600"/>
              </a:spcBef>
            </a:pPr>
            <a:r>
              <a:rPr lang="fr-BE" sz="2000" dirty="0" smtClean="0"/>
              <a:t>Des institutions et administrations proches et proactives</a:t>
            </a:r>
            <a:endParaRPr lang="fr-BE" sz="2000" dirty="0"/>
          </a:p>
          <a:p>
            <a:pPr>
              <a:spcBef>
                <a:spcPts val="600"/>
              </a:spcBef>
            </a:pPr>
            <a:r>
              <a:rPr lang="fr-BE" sz="2000" dirty="0" smtClean="0"/>
              <a:t>Un savoir-faire mondialement reconnu dans les technologies de pointe</a:t>
            </a:r>
          </a:p>
          <a:p>
            <a:pPr>
              <a:spcBef>
                <a:spcPts val="600"/>
              </a:spcBef>
            </a:pPr>
            <a:r>
              <a:rPr lang="fr-BE" sz="2000" dirty="0" smtClean="0"/>
              <a:t>des entreprises réalisant 70% de leur CA à l’export</a:t>
            </a:r>
          </a:p>
          <a:p>
            <a:pPr>
              <a:spcBef>
                <a:spcPts val="600"/>
              </a:spcBef>
            </a:pPr>
            <a:r>
              <a:rPr lang="fr-BE" sz="2000" dirty="0" smtClean="0"/>
              <a:t>1.340 entreprises étrangères implantées en 15 ans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43074"/>
            <a:ext cx="3889534" cy="29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BE" sz="3200" dirty="0" smtClean="0"/>
              <a:t>Une tradition d’ouverture et de partage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980728"/>
            <a:ext cx="4320480" cy="475332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Une communauté de 3.500.000 personnes branchée sur le monde</a:t>
            </a:r>
          </a:p>
          <a:p>
            <a:endParaRPr lang="fr-BE" sz="2000" dirty="0" smtClean="0"/>
          </a:p>
          <a:p>
            <a:r>
              <a:rPr lang="fr-BE" sz="2000" dirty="0"/>
              <a:t>D</a:t>
            </a:r>
            <a:r>
              <a:rPr lang="fr-BE" sz="2000" dirty="0" smtClean="0"/>
              <a:t>es </a:t>
            </a:r>
            <a:r>
              <a:rPr lang="fr-BE" sz="2000" dirty="0" smtClean="0"/>
              <a:t>idées, produits, créations, inventions et talents mondialement reconnus</a:t>
            </a:r>
            <a:endParaRPr lang="fr-B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83986" cy="46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3200" dirty="0"/>
              <a:t>Une grande qualité de vie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02762" y="979812"/>
            <a:ext cx="4320480" cy="4321275"/>
          </a:xfrm>
        </p:spPr>
        <p:txBody>
          <a:bodyPr>
            <a:normAutofit/>
          </a:bodyPr>
          <a:lstStyle/>
          <a:p>
            <a:r>
              <a:rPr lang="fr-BE" sz="2000" dirty="0" smtClean="0"/>
              <a:t>De nombreux sites reconnus par l’UNESCO</a:t>
            </a:r>
          </a:p>
          <a:p>
            <a:r>
              <a:rPr lang="fr-BE" sz="2000" dirty="0"/>
              <a:t>Des villes d’histoire, de tourisme, de culture et de folklore</a:t>
            </a:r>
          </a:p>
          <a:p>
            <a:r>
              <a:rPr lang="fr-BE" sz="2000" dirty="0" smtClean="0"/>
              <a:t>Mons </a:t>
            </a:r>
            <a:r>
              <a:rPr lang="fr-BE" sz="2000" dirty="0"/>
              <a:t>: Capitale européenne de la Culture en 2015 </a:t>
            </a:r>
          </a:p>
          <a:p>
            <a:endParaRPr lang="fr-BE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97906"/>
            <a:ext cx="3312368" cy="47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r2.llb.be/image/d2/56b9aef93570b1fc11052bd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4393569"/>
            <a:ext cx="2737147" cy="13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ing">
  <a:themeElements>
    <a:clrScheme name="Personnalisé 1">
      <a:dk1>
        <a:srgbClr val="244061"/>
      </a:dk1>
      <a:lt1>
        <a:sysClr val="window" lastClr="FFFFFF"/>
      </a:lt1>
      <a:dk2>
        <a:srgbClr val="244061"/>
      </a:dk2>
      <a:lt2>
        <a:srgbClr val="92CDDC"/>
      </a:lt2>
      <a:accent1>
        <a:srgbClr val="4F81BD"/>
      </a:accent1>
      <a:accent2>
        <a:srgbClr val="C0504D"/>
      </a:accent2>
      <a:accent3>
        <a:srgbClr val="D3EBF1"/>
      </a:accent3>
      <a:accent4>
        <a:srgbClr val="95B3D7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branding</Template>
  <TotalTime>430</TotalTime>
  <Words>327</Words>
  <Application>Microsoft Office PowerPoint</Application>
  <PresentationFormat>Affichage à l'écran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branding</vt:lpstr>
      <vt:lpstr>La Wallonie en un coup d’œil </vt:lpstr>
      <vt:lpstr>WALLONIE – Informations générales</vt:lpstr>
      <vt:lpstr>Au cœur de l’Europe</vt:lpstr>
      <vt:lpstr>Au cœur de l’Europe</vt:lpstr>
      <vt:lpstr>La Wallonie, créative &amp; innovante</vt:lpstr>
      <vt:lpstr>La Wallonie, créative &amp; innovante</vt:lpstr>
      <vt:lpstr>Une tradition d’ouverture et de partage</vt:lpstr>
      <vt:lpstr>Une tradition d’ouverture et de partage</vt:lpstr>
      <vt:lpstr>Une grande qualité de vie</vt:lpstr>
      <vt:lpstr>Une grande qualité de vie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PHILIPPOT Marie</dc:creator>
  <cp:lastModifiedBy>LEDRU Marie</cp:lastModifiedBy>
  <cp:revision>24</cp:revision>
  <dcterms:created xsi:type="dcterms:W3CDTF">2016-05-31T07:33:42Z</dcterms:created>
  <dcterms:modified xsi:type="dcterms:W3CDTF">2016-06-02T08:52:21Z</dcterms:modified>
</cp:coreProperties>
</file>